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8276354-136D-4097-9B59-6F2D8C452DB4}">
  <a:tblStyle styleId="{F8276354-136D-4097-9B59-6F2D8C452DB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oboto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oboto-italic.fntdata"/><Relationship Id="rId16" Type="http://schemas.openxmlformats.org/officeDocument/2006/relationships/slide" Target="slides/slide10.xml"/><Relationship Id="rId38" Type="http://schemas.openxmlformats.org/officeDocument/2006/relationships/font" Target="fonts/Robo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17.gif>
</file>

<file path=ppt/media/image18.gif>
</file>

<file path=ppt/media/image19.gif>
</file>

<file path=ppt/media/image2.jpg>
</file>

<file path=ppt/media/image20.png>
</file>

<file path=ppt/media/image3.gif>
</file>

<file path=ppt/media/image4.gif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f70528fa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f70528fa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f70528fa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f70528fa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f70528fa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f70528fa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f70528fa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f70528fa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6ce1cd055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6ce1cd055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6ce1cd055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6ce1cd055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f70528fa9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f70528fa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f70528fa9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f70528fa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f70528fa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f70528fa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f70528fa9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f70528fa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6ce1cd055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6ce1cd055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f70528fa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f70528fa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f70528fa9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f70528fa9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6ce1cd055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6ce1cd055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6ce1cd055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6ce1cd055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6ce1cd055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6ce1cd055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f70528fa9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f70528fa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f70528fa9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f70528fa9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f70528fa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f70528fa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6ce1cd055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6ce1cd055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6ce1cd055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6ce1cd055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6ce1cd055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6ce1cd055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6ce1cd055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56ce1cd055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68b161667448ac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68b161667448ac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68b161667448ac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68b161667448ac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21b92cc5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21b92cc5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6ce1cd055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6ce1cd055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f70528fa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f70528fa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f70528fa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f70528fa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Worker Threads: The Bigger, The Better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390525" y="30177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By Vilva Athiban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85050" y="3650200"/>
            <a:ext cx="25245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@vilvaathibanpb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550" y="3682404"/>
            <a:ext cx="520899" cy="52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38235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 sz="3400">
                <a:solidFill>
                  <a:srgbClr val="FF9900"/>
                </a:solidFill>
              </a:rPr>
              <a:t>How do we handle it today?</a:t>
            </a:r>
            <a:endParaRPr sz="4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22"/>
          <p:cNvSpPr txBox="1"/>
          <p:nvPr/>
        </p:nvSpPr>
        <p:spPr>
          <a:xfrm>
            <a:off x="381000" y="1219200"/>
            <a:ext cx="82782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Multiple processes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cluster API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It has its own advantages &amp; disadvantages.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Let’s not dig more into it</a:t>
            </a:r>
            <a:endParaRPr sz="18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4150" y="1333500"/>
            <a:ext cx="3810000" cy="24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ctrTitle"/>
          </p:nvPr>
        </p:nvSpPr>
        <p:spPr>
          <a:xfrm>
            <a:off x="311708" y="1506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is here - </a:t>
            </a:r>
            <a:r>
              <a:rPr lang="en">
                <a:solidFill>
                  <a:srgbClr val="FF9900"/>
                </a:solidFill>
              </a:rPr>
              <a:t>Worker Threads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15" name="Google Shape;115;p23"/>
          <p:cNvSpPr txBox="1"/>
          <p:nvPr>
            <p:ph idx="1" type="subTitle"/>
          </p:nvPr>
        </p:nvSpPr>
        <p:spPr>
          <a:xfrm>
            <a:off x="311700" y="852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future?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38235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 sz="3400">
                <a:solidFill>
                  <a:srgbClr val="FF9900"/>
                </a:solidFill>
              </a:rPr>
              <a:t>Worker-Threads</a:t>
            </a:r>
            <a:endParaRPr sz="4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24"/>
          <p:cNvSpPr txBox="1"/>
          <p:nvPr/>
        </p:nvSpPr>
        <p:spPr>
          <a:xfrm>
            <a:off x="381000" y="1219200"/>
            <a:ext cx="82782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One Node.js application is …</a:t>
            </a:r>
            <a:endParaRPr sz="18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One Process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9900"/>
                </a:solidFill>
              </a:rPr>
              <a:t>Multiple</a:t>
            </a:r>
            <a:r>
              <a:rPr lang="en" sz="1800">
                <a:solidFill>
                  <a:srgbClr val="FFFFFF"/>
                </a:solidFill>
              </a:rPr>
              <a:t> threads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One event loop per thread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One JS engine instance per thread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One Node.js instance per thread</a:t>
            </a:r>
            <a:endParaRPr sz="1800">
              <a:solidFill>
                <a:srgbClr val="FFFFFF"/>
              </a:solidFill>
            </a:endParaRPr>
          </a:p>
        </p:txBody>
      </p:sp>
      <p:graphicFrame>
        <p:nvGraphicFramePr>
          <p:cNvPr id="122" name="Google Shape;122;p24"/>
          <p:cNvGraphicFramePr/>
          <p:nvPr/>
        </p:nvGraphicFramePr>
        <p:xfrm>
          <a:off x="4953000" y="106680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000000"/>
                </a:solidFill>
                <a:tableStyleId>{F8276354-136D-4097-9B59-6F2D8C452DB4}</a:tableStyleId>
              </a:tblPr>
              <a:tblGrid>
                <a:gridCol w="591750"/>
                <a:gridCol w="643650"/>
                <a:gridCol w="591750"/>
                <a:gridCol w="643650"/>
                <a:gridCol w="591750"/>
                <a:gridCol w="643650"/>
              </a:tblGrid>
              <a:tr h="381000">
                <a:tc gridSpan="2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Your code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Your code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Your code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81000">
                <a:tc gridSpan="2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Node.js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Node.js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Node.js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V8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libuv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V8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libuv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V8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libuv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gridSpan="2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Thread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Thread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Thread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81000">
                <a:tc gridSpan="6">
                  <a:txBody>
                    <a:bodyPr/>
                    <a:lstStyle/>
                    <a:p>
                      <a:pPr indent="0" lvl="0" marL="38100" marR="38100" rtl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</a:rPr>
                        <a:t>Process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</a:endParaRPr>
                    </a:p>
                  </a:txBody>
                  <a:tcPr marT="38100" marB="38100" marR="38100" marL="381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38235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 sz="3400">
                <a:solidFill>
                  <a:srgbClr val="FF9900"/>
                </a:solidFill>
              </a:rPr>
              <a:t>How do they communicate ?!</a:t>
            </a:r>
            <a:endParaRPr sz="4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381000" y="1219200"/>
            <a:ext cx="82782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👍 Transferring ArrayBuffers works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👍 SharedArrayBuffers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👍 MessagePort, MessageChannel to pass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startup data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967" y="1406650"/>
            <a:ext cx="3872933" cy="290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Steps to implement Worker Threads</a:t>
            </a:r>
            <a:endParaRPr sz="4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26"/>
          <p:cNvSpPr txBox="1"/>
          <p:nvPr/>
        </p:nvSpPr>
        <p:spPr>
          <a:xfrm>
            <a:off x="381000" y="1981200"/>
            <a:ext cx="82782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Import Worker Thread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Spawn a new thread using code / file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Create communication from Main thread (Parent) to worker thread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Do the intended operation in Worker thread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Create communication from worker thread to Main thread (Parent)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Lets See some code</a:t>
            </a:r>
            <a:endParaRPr sz="4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1" name="Google Shape;1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275" y="1646800"/>
            <a:ext cx="4743450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Lets see an example</a:t>
            </a:r>
            <a:endParaRPr sz="4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28"/>
          <p:cNvSpPr txBox="1"/>
          <p:nvPr/>
        </p:nvSpPr>
        <p:spPr>
          <a:xfrm>
            <a:off x="457200" y="1981200"/>
            <a:ext cx="82782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Find factorial of a number using worker Threads</a:t>
            </a:r>
            <a:endParaRPr sz="18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Import Worker Thread</a:t>
            </a:r>
            <a:endParaRPr sz="4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" name="Google Shape;153;p29"/>
          <p:cNvPicPr preferRelativeResize="0"/>
          <p:nvPr/>
        </p:nvPicPr>
        <p:blipFill rotWithShape="1">
          <a:blip r:embed="rId3">
            <a:alphaModFix/>
          </a:blip>
          <a:srcRect b="14000" l="734" r="0" t="0"/>
          <a:stretch/>
        </p:blipFill>
        <p:spPr>
          <a:xfrm>
            <a:off x="216900" y="2524550"/>
            <a:ext cx="8774699" cy="4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Spawn a new thread using code / file</a:t>
            </a:r>
            <a:endParaRPr sz="36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30"/>
          <p:cNvSpPr txBox="1"/>
          <p:nvPr/>
        </p:nvSpPr>
        <p:spPr>
          <a:xfrm>
            <a:off x="1311700" y="1125100"/>
            <a:ext cx="59490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new Worker(filename) || new Worker(code, { eval: true })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300" y="2116300"/>
            <a:ext cx="72390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Create communication from Main thread (Parent) to worker thread</a:t>
            </a:r>
            <a:endParaRPr sz="24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1"/>
          <p:cNvSpPr txBox="1"/>
          <p:nvPr/>
        </p:nvSpPr>
        <p:spPr>
          <a:xfrm>
            <a:off x="1540300" y="1125100"/>
            <a:ext cx="59490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worker.on('message'), worker.postMessage(data)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76500"/>
            <a:ext cx="8839198" cy="131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About Me</a:t>
            </a:r>
            <a:endParaRPr sz="4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81000" y="1295400"/>
            <a:ext cx="8278200" cy="31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Javascript Developer, Mostly on the Browser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Open Source / Community person. 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I code on JS, React, GraphQL.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New to Berlin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I teach JavaScript / React / GraphQL @JSFactory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Do the intended operation in Worker thread</a:t>
            </a:r>
            <a:endParaRPr sz="3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3" name="Google Shape;1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86350"/>
            <a:ext cx="8839200" cy="213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Create communication from worker thread to Main thread (Parent)</a:t>
            </a:r>
            <a:endParaRPr sz="24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33"/>
          <p:cNvSpPr txBox="1"/>
          <p:nvPr/>
        </p:nvSpPr>
        <p:spPr>
          <a:xfrm>
            <a:off x="1387900" y="1125100"/>
            <a:ext cx="61440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parentPort.on('message'), parentPort.postMessage(data)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500" y="2198900"/>
            <a:ext cx="5467350" cy="108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4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Next ? </a:t>
            </a:r>
            <a:endParaRPr sz="4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250" y="1618575"/>
            <a:ext cx="6096000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/>
        </p:nvSpPr>
        <p:spPr>
          <a:xfrm>
            <a:off x="383825" y="368750"/>
            <a:ext cx="8222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9900"/>
                </a:solidFill>
              </a:rPr>
              <a:t>Performance Impact</a:t>
            </a:r>
            <a:endParaRPr sz="3000">
              <a:solidFill>
                <a:srgbClr val="FF9900"/>
              </a:solidFill>
            </a:endParaRPr>
          </a:p>
        </p:txBody>
      </p:sp>
      <p:pic>
        <p:nvPicPr>
          <p:cNvPr id="192" name="Google Shape;19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1280750"/>
            <a:ext cx="6667500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/>
        </p:nvSpPr>
        <p:spPr>
          <a:xfrm>
            <a:off x="383825" y="368750"/>
            <a:ext cx="8222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9900"/>
                </a:solidFill>
              </a:rPr>
              <a:t>Calculate Factorial</a:t>
            </a:r>
            <a:endParaRPr sz="3000">
              <a:solidFill>
                <a:srgbClr val="FF9900"/>
              </a:solidFill>
            </a:endParaRPr>
          </a:p>
        </p:txBody>
      </p:sp>
      <p:sp>
        <p:nvSpPr>
          <p:cNvPr id="198" name="Google Shape;198;p36"/>
          <p:cNvSpPr txBox="1"/>
          <p:nvPr/>
        </p:nvSpPr>
        <p:spPr>
          <a:xfrm>
            <a:off x="868275" y="1342675"/>
            <a:ext cx="59490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When the input is </a:t>
            </a:r>
            <a:r>
              <a:rPr lang="en" sz="1800">
                <a:solidFill>
                  <a:srgbClr val="FF9900"/>
                </a:solidFill>
              </a:rPr>
              <a:t>10, </a:t>
            </a:r>
            <a:r>
              <a:rPr lang="en" sz="1800">
                <a:solidFill>
                  <a:srgbClr val="FFFFFF"/>
                </a:solidFill>
              </a:rPr>
              <a:t>time take by local function is </a:t>
            </a:r>
            <a:r>
              <a:rPr lang="en" sz="1800">
                <a:solidFill>
                  <a:srgbClr val="FF9900"/>
                </a:solidFill>
              </a:rPr>
              <a:t>113ms</a:t>
            </a:r>
            <a:r>
              <a:rPr lang="en" sz="1800">
                <a:solidFill>
                  <a:srgbClr val="FFFFFF"/>
                </a:solidFill>
              </a:rPr>
              <a:t> lesser than worker threads. Hence, no efficiency on using Worker Threads for tiny inputs.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425" y="2736675"/>
            <a:ext cx="6610350" cy="14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/>
          <p:nvPr/>
        </p:nvSpPr>
        <p:spPr>
          <a:xfrm>
            <a:off x="383825" y="368750"/>
            <a:ext cx="8222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9900"/>
                </a:solidFill>
              </a:rPr>
              <a:t>Calculate Factorial</a:t>
            </a:r>
            <a:endParaRPr sz="3000">
              <a:solidFill>
                <a:srgbClr val="FF9900"/>
              </a:solidFill>
            </a:endParaRPr>
          </a:p>
        </p:txBody>
      </p:sp>
      <p:sp>
        <p:nvSpPr>
          <p:cNvPr id="205" name="Google Shape;205;p37"/>
          <p:cNvSpPr txBox="1"/>
          <p:nvPr/>
        </p:nvSpPr>
        <p:spPr>
          <a:xfrm>
            <a:off x="868275" y="1342675"/>
            <a:ext cx="59490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When the input is </a:t>
            </a:r>
            <a:r>
              <a:rPr lang="en" sz="1800">
                <a:solidFill>
                  <a:srgbClr val="FF9900"/>
                </a:solidFill>
              </a:rPr>
              <a:t>500</a:t>
            </a:r>
            <a:r>
              <a:rPr lang="en" sz="1800">
                <a:solidFill>
                  <a:srgbClr val="FF9900"/>
                </a:solidFill>
              </a:rPr>
              <a:t>0, </a:t>
            </a:r>
            <a:r>
              <a:rPr lang="en" sz="1800">
                <a:solidFill>
                  <a:srgbClr val="FFFFFF"/>
                </a:solidFill>
              </a:rPr>
              <a:t>time take by local function is </a:t>
            </a:r>
            <a:r>
              <a:rPr lang="en" sz="1800">
                <a:solidFill>
                  <a:srgbClr val="FF9900"/>
                </a:solidFill>
              </a:rPr>
              <a:t>99</a:t>
            </a:r>
            <a:r>
              <a:rPr lang="en" sz="1800">
                <a:solidFill>
                  <a:srgbClr val="FF9900"/>
                </a:solidFill>
              </a:rPr>
              <a:t>ms</a:t>
            </a:r>
            <a:r>
              <a:rPr lang="en" sz="1800">
                <a:solidFill>
                  <a:srgbClr val="FFFFFF"/>
                </a:solidFill>
              </a:rPr>
              <a:t> lesser than worker threads. Though the time is lesser than previous case, it’s still not efficient.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2570275"/>
            <a:ext cx="6076950" cy="15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/>
        </p:nvSpPr>
        <p:spPr>
          <a:xfrm>
            <a:off x="383825" y="368750"/>
            <a:ext cx="8222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9900"/>
                </a:solidFill>
              </a:rPr>
              <a:t>Calculate Factorial</a:t>
            </a:r>
            <a:endParaRPr sz="3000">
              <a:solidFill>
                <a:srgbClr val="FF9900"/>
              </a:solidFill>
            </a:endParaRPr>
          </a:p>
        </p:txBody>
      </p:sp>
      <p:sp>
        <p:nvSpPr>
          <p:cNvPr id="212" name="Google Shape;212;p38"/>
          <p:cNvSpPr txBox="1"/>
          <p:nvPr/>
        </p:nvSpPr>
        <p:spPr>
          <a:xfrm>
            <a:off x="1096875" y="1342675"/>
            <a:ext cx="5949000" cy="12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When the input is </a:t>
            </a:r>
            <a:r>
              <a:rPr lang="en" sz="1800">
                <a:solidFill>
                  <a:srgbClr val="FF9900"/>
                </a:solidFill>
              </a:rPr>
              <a:t>80000</a:t>
            </a:r>
            <a:r>
              <a:rPr lang="en" sz="1800">
                <a:solidFill>
                  <a:srgbClr val="FF9900"/>
                </a:solidFill>
              </a:rPr>
              <a:t>, </a:t>
            </a:r>
            <a:r>
              <a:rPr lang="en" sz="1800">
                <a:solidFill>
                  <a:srgbClr val="FFFFFF"/>
                </a:solidFill>
              </a:rPr>
              <a:t>time take by local function is </a:t>
            </a:r>
            <a:r>
              <a:rPr lang="en" sz="1800">
                <a:solidFill>
                  <a:srgbClr val="FF9900"/>
                </a:solidFill>
              </a:rPr>
              <a:t>3783</a:t>
            </a:r>
            <a:r>
              <a:rPr lang="en" sz="1800">
                <a:solidFill>
                  <a:srgbClr val="FF9900"/>
                </a:solidFill>
              </a:rPr>
              <a:t>ms (~4 seconds)</a:t>
            </a:r>
            <a:r>
              <a:rPr lang="en" sz="1800">
                <a:solidFill>
                  <a:srgbClr val="FFFFFF"/>
                </a:solidFill>
              </a:rPr>
              <a:t> greater than worker threads. When the input is relatively large, worker threads are considerably faster.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2952775"/>
            <a:ext cx="6229350" cy="144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9"/>
          <p:cNvSpPr txBox="1"/>
          <p:nvPr/>
        </p:nvSpPr>
        <p:spPr>
          <a:xfrm>
            <a:off x="383825" y="368750"/>
            <a:ext cx="8222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9900"/>
                </a:solidFill>
              </a:rPr>
              <a:t>Calculate Factorial</a:t>
            </a:r>
            <a:endParaRPr sz="3000">
              <a:solidFill>
                <a:srgbClr val="FF9900"/>
              </a:solidFill>
            </a:endParaRPr>
          </a:p>
        </p:txBody>
      </p:sp>
      <p:sp>
        <p:nvSpPr>
          <p:cNvPr id="219" name="Google Shape;219;p39"/>
          <p:cNvSpPr txBox="1"/>
          <p:nvPr/>
        </p:nvSpPr>
        <p:spPr>
          <a:xfrm>
            <a:off x="1096875" y="1342675"/>
            <a:ext cx="5949000" cy="12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When the input is </a:t>
            </a:r>
            <a:r>
              <a:rPr lang="en" sz="1800">
                <a:solidFill>
                  <a:srgbClr val="FF9900"/>
                </a:solidFill>
              </a:rPr>
              <a:t>10</a:t>
            </a:r>
            <a:r>
              <a:rPr lang="en" sz="1800">
                <a:solidFill>
                  <a:srgbClr val="FF9900"/>
                </a:solidFill>
              </a:rPr>
              <a:t>0000, </a:t>
            </a:r>
            <a:r>
              <a:rPr lang="en" sz="1800">
                <a:solidFill>
                  <a:srgbClr val="FFFFFF"/>
                </a:solidFill>
              </a:rPr>
              <a:t>time take by local function is </a:t>
            </a:r>
            <a:r>
              <a:rPr lang="en" sz="1800">
                <a:solidFill>
                  <a:srgbClr val="FF9900"/>
                </a:solidFill>
              </a:rPr>
              <a:t>6131</a:t>
            </a:r>
            <a:r>
              <a:rPr lang="en" sz="1800">
                <a:solidFill>
                  <a:srgbClr val="FF9900"/>
                </a:solidFill>
              </a:rPr>
              <a:t>ms (~6 seconds)</a:t>
            </a:r>
            <a:r>
              <a:rPr lang="en" sz="1800">
                <a:solidFill>
                  <a:srgbClr val="FFFFFF"/>
                </a:solidFill>
              </a:rPr>
              <a:t> greater than worker threads. When the input is large, worker threads are very efficient.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400" y="2800375"/>
            <a:ext cx="6191250" cy="15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0"/>
          <p:cNvSpPr txBox="1"/>
          <p:nvPr/>
        </p:nvSpPr>
        <p:spPr>
          <a:xfrm>
            <a:off x="383825" y="368750"/>
            <a:ext cx="8222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9900"/>
                </a:solidFill>
              </a:rPr>
              <a:t>Key-</a:t>
            </a:r>
            <a:r>
              <a:rPr lang="en" sz="3600">
                <a:solidFill>
                  <a:srgbClr val="FF9900"/>
                </a:solidFill>
              </a:rPr>
              <a:t>Takeaways</a:t>
            </a:r>
            <a:endParaRPr sz="3600">
              <a:solidFill>
                <a:srgbClr val="FF9900"/>
              </a:solidFill>
            </a:endParaRPr>
          </a:p>
        </p:txBody>
      </p:sp>
      <p:pic>
        <p:nvPicPr>
          <p:cNvPr id="226" name="Google Shape;22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400" y="1433150"/>
            <a:ext cx="514350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"/>
          <p:cNvSpPr txBox="1"/>
          <p:nvPr/>
        </p:nvSpPr>
        <p:spPr>
          <a:xfrm>
            <a:off x="381000" y="568300"/>
            <a:ext cx="8278200" cy="20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Worker Threads does not make everything magically faster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For heavy CPU-intensive tasks, worker threads does a great job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Worker threads may be overkill for normal or small tasks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There is still no clear picture on cost of Worker threads, though they seem to be similar to child processes.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Individual thread performance metric, changing .env variables, changing current working directory may not be possible as every thread runs under same process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225" y="606850"/>
            <a:ext cx="6559525" cy="368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2"/>
          <p:cNvSpPr txBox="1"/>
          <p:nvPr/>
        </p:nvSpPr>
        <p:spPr>
          <a:xfrm>
            <a:off x="383825" y="749750"/>
            <a:ext cx="8222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Thank you !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37" name="Google Shape;237;p42"/>
          <p:cNvSpPr txBox="1"/>
          <p:nvPr/>
        </p:nvSpPr>
        <p:spPr>
          <a:xfrm>
            <a:off x="334000" y="1523250"/>
            <a:ext cx="4395900" cy="18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Feedback and Suggestions are welcome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Available for offline discussions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Special thanks to </a:t>
            </a:r>
            <a:r>
              <a:rPr lang="en" sz="1800">
                <a:solidFill>
                  <a:srgbClr val="FFFFFF"/>
                </a:solidFill>
                <a:highlight>
                  <a:srgbClr val="000000"/>
                </a:highlight>
              </a:rPr>
              <a:t>Anna Henningsen </a:t>
            </a:r>
            <a:endParaRPr sz="180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8" name="Google Shape;238;p42"/>
          <p:cNvSpPr txBox="1"/>
          <p:nvPr/>
        </p:nvSpPr>
        <p:spPr>
          <a:xfrm>
            <a:off x="460950" y="3901750"/>
            <a:ext cx="8222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Follow me on twitter - </a:t>
            </a:r>
            <a:r>
              <a:rPr lang="en" sz="3000">
                <a:solidFill>
                  <a:srgbClr val="00FFFF"/>
                </a:solidFill>
              </a:rPr>
              <a:t>@vilvaathibanpb</a:t>
            </a:r>
            <a:endParaRPr sz="3000">
              <a:solidFill>
                <a:srgbClr val="00FFFF"/>
              </a:solidFill>
            </a:endParaRPr>
          </a:p>
        </p:txBody>
      </p:sp>
      <p:sp>
        <p:nvSpPr>
          <p:cNvPr id="239" name="Google Shape;239;p42"/>
          <p:cNvSpPr txBox="1"/>
          <p:nvPr/>
        </p:nvSpPr>
        <p:spPr>
          <a:xfrm>
            <a:off x="4974500" y="601250"/>
            <a:ext cx="3084000" cy="22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00"/>
                </a:solidFill>
              </a:rPr>
              <a:t>Q &amp; Maybe A Time</a:t>
            </a:r>
            <a:endParaRPr sz="3600">
              <a:solidFill>
                <a:srgbClr val="FFFF00"/>
              </a:solidFill>
            </a:endParaRPr>
          </a:p>
        </p:txBody>
      </p:sp>
      <p:pic>
        <p:nvPicPr>
          <p:cNvPr id="240" name="Google Shape;24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2726" y="3460350"/>
            <a:ext cx="1252626" cy="9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are we?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625" y="1021213"/>
            <a:ext cx="7279525" cy="310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/ MERN Stack Devs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38235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 sz="3400">
                <a:solidFill>
                  <a:srgbClr val="FF9900"/>
                </a:solidFill>
              </a:rPr>
              <a:t>Node.js - structure</a:t>
            </a:r>
            <a:endParaRPr sz="4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9"/>
          <p:cNvSpPr txBox="1"/>
          <p:nvPr/>
        </p:nvSpPr>
        <p:spPr>
          <a:xfrm>
            <a:off x="381000" y="1219200"/>
            <a:ext cx="82782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One Node.js application equals</a:t>
            </a:r>
            <a:endParaRPr sz="18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One Process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One Thread*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One Event Loop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One JS Engine instance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One Node.js instance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2800" y="1234125"/>
            <a:ext cx="4293127" cy="32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/>
        </p:nvSpPr>
        <p:spPr>
          <a:xfrm>
            <a:off x="383825" y="3687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38235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 sz="3400">
                <a:solidFill>
                  <a:srgbClr val="FF9900"/>
                </a:solidFill>
              </a:rPr>
              <a:t>Node js - Characteristics</a:t>
            </a:r>
            <a:endParaRPr sz="4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20"/>
          <p:cNvSpPr txBox="1"/>
          <p:nvPr/>
        </p:nvSpPr>
        <p:spPr>
          <a:xfrm>
            <a:off x="381000" y="1219200"/>
            <a:ext cx="82782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One Node.js application equals</a:t>
            </a:r>
            <a:endParaRPr sz="18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Typical Node.js application: One piece of code runs at a time (Event Loop)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The above process makes it easier for developers - No worries about Race conditions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But the bad part - Hogging the CPU keeps I/O from happening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CPU-heavy applications may have increased latency</a:t>
            </a:r>
            <a:endParaRPr sz="18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ctrTitle"/>
          </p:nvPr>
        </p:nvSpPr>
        <p:spPr>
          <a:xfrm>
            <a:off x="311700" y="1258450"/>
            <a:ext cx="8520600" cy="7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D700"/>
                </a:solidFill>
              </a:rPr>
              <a:t>The Golden Rule</a:t>
            </a:r>
            <a:endParaRPr/>
          </a:p>
        </p:txBody>
      </p:sp>
      <p:sp>
        <p:nvSpPr>
          <p:cNvPr id="102" name="Google Shape;102;p21"/>
          <p:cNvSpPr txBox="1"/>
          <p:nvPr>
            <p:ph idx="1" type="subTitle"/>
          </p:nvPr>
        </p:nvSpPr>
        <p:spPr>
          <a:xfrm>
            <a:off x="311700" y="23007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Don’t block the event loop</a:t>
            </a:r>
            <a:endParaRPr sz="5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